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Catamaran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atamaran-bold.fntdata"/><Relationship Id="rId30" Type="http://schemas.openxmlformats.org/officeDocument/2006/relationships/font" Target="fonts/Catamaran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17be045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17be045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a299a91a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a299a91a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80f6ad66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680f6ad66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80f6ad66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80f6ad66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80f6ad66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80f6ad66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80f6ad66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680f6ad66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680f6ad66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680f6ad66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80f6ad66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680f6ad66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80f6ad66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680f6ad66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80f6ad66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680f6ad66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80f6ad66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680f6ad66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80f6ad6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680f6ad6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680f6ad66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680f6ad66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80f6ad66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680f6ad66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d12acc7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d12acc7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67408849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67408849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67408849e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67408849e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6a8a32df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6a8a32df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80f6ad6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80f6ad6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80f6ad6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680f6ad6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80f6ad66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680f6ad66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80f6ad66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680f6ad66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80f6ad66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80f6ad66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878a80a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6878a80a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80f6ad66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80f6ad66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3" name="Google Shape;53;p13"/>
          <p:cNvGrpSpPr/>
          <p:nvPr/>
        </p:nvGrpSpPr>
        <p:grpSpPr>
          <a:xfrm rot="5400000">
            <a:off x="55223" y="3793056"/>
            <a:ext cx="621804" cy="1950713"/>
            <a:chOff x="5492946" y="3186271"/>
            <a:chExt cx="356764" cy="1119234"/>
          </a:xfrm>
        </p:grpSpPr>
        <p:sp>
          <p:nvSpPr>
            <p:cNvPr id="54" name="Google Shape;54;p13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rect b="b" l="l" r="r" t="t"/>
              <a:pathLst>
                <a:path extrusionOk="0" h="2197" w="21509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rect b="b" l="l" r="r" t="t"/>
              <a:pathLst>
                <a:path extrusionOk="0" h="2426" w="19969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rect b="b" l="l" r="r" t="t"/>
              <a:pathLst>
                <a:path extrusionOk="0" h="2854" w="25731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rect b="b" l="l" r="r" t="t"/>
              <a:pathLst>
                <a:path extrusionOk="0" h="3382" w="22579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rect b="b" l="l" r="r" t="t"/>
              <a:pathLst>
                <a:path extrusionOk="0" h="3866" w="19969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rect b="b" l="l" r="r" t="t"/>
              <a:pathLst>
                <a:path extrusionOk="0" h="4109" w="16874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13"/>
          <p:cNvGrpSpPr/>
          <p:nvPr/>
        </p:nvGrpSpPr>
        <p:grpSpPr>
          <a:xfrm rot="-5400000">
            <a:off x="8288048" y="-1349048"/>
            <a:ext cx="647796" cy="2864390"/>
            <a:chOff x="4128096" y="2702970"/>
            <a:chExt cx="364812" cy="1613105"/>
          </a:xfrm>
        </p:grpSpPr>
        <p:sp>
          <p:nvSpPr>
            <p:cNvPr id="61" name="Google Shape;61;p13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rect b="b" l="l" r="r" t="t"/>
              <a:pathLst>
                <a:path extrusionOk="0" h="4750" w="37085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rect b="b" l="l" r="r" t="t"/>
              <a:pathLst>
                <a:path extrusionOk="0" h="4879" w="3031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rect b="b" l="l" r="r" t="t"/>
              <a:pathLst>
                <a:path extrusionOk="0" h="3025" w="15633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rect b="b" l="l" r="r" t="t"/>
              <a:pathLst>
                <a:path extrusionOk="0" h="4879" w="32207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rect b="b" l="l" r="r" t="t"/>
              <a:pathLst>
                <a:path extrusionOk="0" h="4936" w="35245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9" name="Google Shape;69;p14"/>
          <p:cNvGrpSpPr/>
          <p:nvPr/>
        </p:nvGrpSpPr>
        <p:grpSpPr>
          <a:xfrm>
            <a:off x="116940" y="3148605"/>
            <a:ext cx="548362" cy="2381276"/>
            <a:chOff x="4792514" y="2979701"/>
            <a:chExt cx="305307" cy="1325804"/>
          </a:xfrm>
        </p:grpSpPr>
        <p:sp>
          <p:nvSpPr>
            <p:cNvPr id="70" name="Google Shape;70;p14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rect b="b" l="l" r="r" t="t"/>
              <a:pathLst>
                <a:path extrusionOk="0" h="2555" w="29111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rect b="b" l="l" r="r" t="t"/>
              <a:pathLst>
                <a:path extrusionOk="0" h="2440" w="3048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rect b="b" l="l" r="r" t="t"/>
              <a:pathLst>
                <a:path extrusionOk="0" h="2312" w="27514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rect b="b" l="l" r="r" t="t"/>
              <a:pathLst>
                <a:path extrusionOk="0" h="2326" w="25731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rect b="b" l="l" r="r" t="t"/>
              <a:pathLst>
                <a:path extrusionOk="0" h="714" w="22037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14"/>
          <p:cNvGrpSpPr/>
          <p:nvPr/>
        </p:nvGrpSpPr>
        <p:grpSpPr>
          <a:xfrm rot="10800000">
            <a:off x="8330297" y="-1456518"/>
            <a:ext cx="770083" cy="2897298"/>
            <a:chOff x="4164677" y="2702970"/>
            <a:chExt cx="428753" cy="1613105"/>
          </a:xfrm>
        </p:grpSpPr>
        <p:sp>
          <p:nvSpPr>
            <p:cNvPr id="76" name="Google Shape;76;p14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rect b="b" l="l" r="r" t="t"/>
              <a:pathLst>
                <a:path extrusionOk="0" h="885" w="10284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rect b="b" l="l" r="r" t="t"/>
              <a:pathLst>
                <a:path extrusionOk="0" h="2426" w="910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rect b="b" l="l" r="r" t="t"/>
              <a:pathLst>
                <a:path extrusionOk="0" h="3381" w="13009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rect b="b" l="l" r="r" t="t"/>
              <a:pathLst>
                <a:path extrusionOk="0" h="4508" w="9686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rect b="b" l="l" r="r" t="t"/>
              <a:pathLst>
                <a:path extrusionOk="0" h="5635" w="24548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rect b="b" l="l" r="r" t="t"/>
              <a:pathLst>
                <a:path extrusionOk="0" h="4750" w="37085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rect b="b" l="l" r="r" t="t"/>
              <a:pathLst>
                <a:path extrusionOk="0" h="4879" w="3031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rect b="b" l="l" r="r" t="t"/>
              <a:pathLst>
                <a:path extrusionOk="0" h="3025" w="15633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rect b="b" l="l" r="r" t="t"/>
              <a:pathLst>
                <a:path extrusionOk="0" h="4879" w="32207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8" name="Google Shape;88;p15"/>
          <p:cNvGrpSpPr/>
          <p:nvPr/>
        </p:nvGrpSpPr>
        <p:grpSpPr>
          <a:xfrm rot="-5400000">
            <a:off x="8098820" y="3462516"/>
            <a:ext cx="663913" cy="2549637"/>
            <a:chOff x="2474121" y="2891575"/>
            <a:chExt cx="369642" cy="1419541"/>
          </a:xfrm>
        </p:grpSpPr>
        <p:sp>
          <p:nvSpPr>
            <p:cNvPr id="89" name="Google Shape;89;p15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rect b="b" l="l" r="r" t="t"/>
              <a:pathLst>
                <a:path extrusionOk="0" h="3039" w="32635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5400000">
              <a:off x="2498458" y="3965811"/>
              <a:ext cx="504441" cy="186169"/>
            </a:xfrm>
            <a:custGeom>
              <a:rect b="b" l="l" r="r" t="t"/>
              <a:pathLst>
                <a:path extrusionOk="0" h="4280" w="11597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5400000">
              <a:off x="2542499" y="4009852"/>
              <a:ext cx="452331" cy="150197"/>
            </a:xfrm>
            <a:custGeom>
              <a:rect b="b" l="l" r="r" t="t"/>
              <a:pathLst>
                <a:path extrusionOk="0" h="3453" w="10399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rect b="b" l="l" r="r" t="t"/>
              <a:pathLst>
                <a:path extrusionOk="0" h="2925" w="27871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rect b="b" l="l" r="r" t="t"/>
              <a:pathLst>
                <a:path extrusionOk="0" h="771" w="25375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rect b="b" l="l" r="r" t="t"/>
              <a:pathLst>
                <a:path extrusionOk="0" h="771" w="21638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15"/>
          <p:cNvGrpSpPr/>
          <p:nvPr/>
        </p:nvGrpSpPr>
        <p:grpSpPr>
          <a:xfrm rot="5400000">
            <a:off x="376413" y="-826268"/>
            <a:ext cx="497035" cy="2511746"/>
            <a:chOff x="1015564" y="2912672"/>
            <a:chExt cx="276730" cy="1398445"/>
          </a:xfrm>
        </p:grpSpPr>
        <p:sp>
          <p:nvSpPr>
            <p:cNvPr id="96" name="Google Shape;96;p15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rect b="b" l="l" r="r" t="t"/>
              <a:pathLst>
                <a:path extrusionOk="0" h="3153" w="1047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rect b="b" l="l" r="r" t="t"/>
              <a:pathLst>
                <a:path extrusionOk="0" h="3923" w="11297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rect b="b" l="l" r="r" t="t"/>
              <a:pathLst>
                <a:path extrusionOk="0" h="3453" w="25503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rect b="b" l="l" r="r" t="t"/>
              <a:pathLst>
                <a:path extrusionOk="0" h="4280" w="3215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rect b="b" l="l" r="r" t="t"/>
              <a:pathLst>
                <a:path extrusionOk="0" h="4037" w="29953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olab.research.google.com/drive/1aKKXfLDw_29qflVDxn3DEfVSm8TT7dOv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olab.research.google.com/drive/1TXRYXH8mANxI12mJ84oHHu0QtIyHh_vu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youtube.com/watch?v=KuXjwB4LzSA" TargetMode="External"/><Relationship Id="rId4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olab.research.google.com/drive/1VjgnJooKePzAvfYbqc2-afgSPe2QGJA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ctrTitle"/>
          </p:nvPr>
        </p:nvSpPr>
        <p:spPr>
          <a:xfrm>
            <a:off x="311708" y="1354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2 - Vectors, Matrices, and Images</a:t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2057100" y="4509000"/>
            <a:ext cx="50298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595959"/>
                </a:solidFill>
              </a:rPr>
              <a:t>Some of the figures were generated by Copilot or ChatGPT</a:t>
            </a:r>
            <a:endParaRPr i="1" sz="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Vectors: Doubling length and multiplying numbers</a:t>
            </a:r>
            <a:endParaRPr/>
          </a:p>
        </p:txBody>
      </p:sp>
      <p:cxnSp>
        <p:nvCxnSpPr>
          <p:cNvPr id="178" name="Google Shape;178;p25"/>
          <p:cNvCxnSpPr/>
          <p:nvPr/>
        </p:nvCxnSpPr>
        <p:spPr>
          <a:xfrm>
            <a:off x="1040600" y="1784425"/>
            <a:ext cx="431400" cy="3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5"/>
          <p:cNvSpPr txBox="1"/>
          <p:nvPr/>
        </p:nvSpPr>
        <p:spPr>
          <a:xfrm>
            <a:off x="435650" y="2311225"/>
            <a:ext cx="16413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Scaled by 2 is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80" name="Google Shape;180;p25"/>
          <p:cNvCxnSpPr/>
          <p:nvPr/>
        </p:nvCxnSpPr>
        <p:spPr>
          <a:xfrm>
            <a:off x="837500" y="2943975"/>
            <a:ext cx="837600" cy="67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5"/>
          <p:cNvSpPr txBox="1"/>
          <p:nvPr/>
        </p:nvSpPr>
        <p:spPr>
          <a:xfrm>
            <a:off x="2385650" y="1784425"/>
            <a:ext cx="1480500" cy="21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When you </a:t>
            </a:r>
            <a:r>
              <a:rPr b="1" lang="en">
                <a:solidFill>
                  <a:schemeClr val="dk2"/>
                </a:solidFill>
              </a:rPr>
              <a:t>scale</a:t>
            </a:r>
            <a:r>
              <a:rPr lang="en">
                <a:solidFill>
                  <a:schemeClr val="dk2"/>
                </a:solidFill>
              </a:rPr>
              <a:t> an arrow, you </a:t>
            </a:r>
            <a:r>
              <a:rPr i="1" lang="en">
                <a:solidFill>
                  <a:schemeClr val="dk2"/>
                </a:solidFill>
              </a:rPr>
              <a:t>change </a:t>
            </a:r>
            <a:r>
              <a:rPr lang="en">
                <a:solidFill>
                  <a:schemeClr val="dk2"/>
                </a:solidFill>
              </a:rPr>
              <a:t>its length by the </a:t>
            </a:r>
            <a:r>
              <a:rPr lang="en" u="sng">
                <a:solidFill>
                  <a:schemeClr val="dk2"/>
                </a:solidFill>
              </a:rPr>
              <a:t>scaling factor</a:t>
            </a:r>
            <a:r>
              <a:rPr lang="en">
                <a:solidFill>
                  <a:schemeClr val="dk2"/>
                </a:solidFill>
              </a:rPr>
              <a:t>, while holding the </a:t>
            </a:r>
            <a:r>
              <a:rPr lang="en" u="sng">
                <a:solidFill>
                  <a:schemeClr val="dk2"/>
                </a:solidFill>
              </a:rPr>
              <a:t>angle the same</a:t>
            </a:r>
            <a:endParaRPr u="sng">
              <a:solidFill>
                <a:schemeClr val="dk2"/>
              </a:solidFill>
            </a:endParaRPr>
          </a:p>
        </p:txBody>
      </p:sp>
      <p:sp>
        <p:nvSpPr>
          <p:cNvPr id="182" name="Google Shape;182;p25"/>
          <p:cNvSpPr/>
          <p:nvPr/>
        </p:nvSpPr>
        <p:spPr>
          <a:xfrm>
            <a:off x="5346500" y="1312825"/>
            <a:ext cx="744600" cy="8460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-1</a:t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4931450" y="2311225"/>
            <a:ext cx="16413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Scaled by 2 is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5346500" y="2989225"/>
            <a:ext cx="744600" cy="8460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-2</a:t>
            </a:r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6500450" y="1784425"/>
            <a:ext cx="1480500" cy="21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When you </a:t>
            </a:r>
            <a:r>
              <a:rPr b="1" lang="en">
                <a:solidFill>
                  <a:schemeClr val="dk2"/>
                </a:solidFill>
              </a:rPr>
              <a:t>scale</a:t>
            </a:r>
            <a:r>
              <a:rPr lang="en">
                <a:solidFill>
                  <a:schemeClr val="dk2"/>
                </a:solidFill>
              </a:rPr>
              <a:t> a list of numbers, you </a:t>
            </a:r>
            <a:r>
              <a:rPr i="1" lang="en">
                <a:solidFill>
                  <a:schemeClr val="dk2"/>
                </a:solidFill>
              </a:rPr>
              <a:t>multiply each</a:t>
            </a:r>
            <a:r>
              <a:rPr lang="en">
                <a:solidFill>
                  <a:schemeClr val="dk2"/>
                </a:solidFill>
              </a:rPr>
              <a:t> component by the </a:t>
            </a:r>
            <a:r>
              <a:rPr lang="en" u="sng">
                <a:solidFill>
                  <a:schemeClr val="dk2"/>
                </a:solidFill>
              </a:rPr>
              <a:t>scaling factor</a:t>
            </a:r>
            <a:r>
              <a:rPr lang="en">
                <a:solidFill>
                  <a:schemeClr val="dk2"/>
                </a:solidFill>
              </a:rPr>
              <a:t>.</a:t>
            </a:r>
            <a:endParaRPr u="sng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Product: Pair up, then multiply and add</a:t>
            </a: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33196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/>
        </p:nvSpPr>
        <p:spPr>
          <a:xfrm>
            <a:off x="4018350" y="2867850"/>
            <a:ext cx="46869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If dot product &gt; 0 - arrows are in the same direction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If dot product &lt; 0 - arrows are in </a:t>
            </a:r>
            <a:r>
              <a:rPr lang="en">
                <a:solidFill>
                  <a:schemeClr val="dk2"/>
                </a:solidFill>
              </a:rPr>
              <a:t>opposite</a:t>
            </a:r>
            <a:r>
              <a:rPr lang="en">
                <a:solidFill>
                  <a:schemeClr val="dk2"/>
                </a:solidFill>
              </a:rPr>
              <a:t> directions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If dot product == 0 - arrows are perpendicular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311700" y="4502100"/>
            <a:ext cx="50298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595959"/>
                </a:solidFill>
              </a:rPr>
              <a:t>From Datahacker’s Linear Algebra Course</a:t>
            </a:r>
            <a:endParaRPr i="1" sz="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Matrix?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Matrices</a:t>
            </a:r>
            <a:endParaRPr/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38" y="1136300"/>
            <a:ext cx="812973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311700" y="204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and Scaling Matrices works the exact same way as adding and scaling vectors (as lists of numbers)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Matrix-Vector Multiplication is a bit more confusing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all of this with Code</a:t>
            </a:r>
            <a:endParaRPr/>
          </a:p>
        </p:txBody>
      </p:sp>
      <p:sp>
        <p:nvSpPr>
          <p:cNvPr id="220" name="Google Shape;220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Notebook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Grayscale colors are just one value</a:t>
            </a:r>
            <a:endParaRPr/>
          </a:p>
        </p:txBody>
      </p:sp>
      <p:sp>
        <p:nvSpPr>
          <p:cNvPr id="231" name="Google Shape;231;p33"/>
          <p:cNvSpPr txBox="1"/>
          <p:nvPr/>
        </p:nvSpPr>
        <p:spPr>
          <a:xfrm>
            <a:off x="2664300" y="3350175"/>
            <a:ext cx="38154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Grayscale is one value between 0 and 1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32" name="Google Shape;232;p33"/>
          <p:cNvSpPr/>
          <p:nvPr/>
        </p:nvSpPr>
        <p:spPr>
          <a:xfrm>
            <a:off x="1198350" y="1514275"/>
            <a:ext cx="879900" cy="131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/>
          <p:nvPr/>
        </p:nvSpPr>
        <p:spPr>
          <a:xfrm>
            <a:off x="2036550" y="1514275"/>
            <a:ext cx="879900" cy="1319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3"/>
          <p:cNvSpPr/>
          <p:nvPr/>
        </p:nvSpPr>
        <p:spPr>
          <a:xfrm>
            <a:off x="2874750" y="1514275"/>
            <a:ext cx="879900" cy="13197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3"/>
          <p:cNvSpPr/>
          <p:nvPr/>
        </p:nvSpPr>
        <p:spPr>
          <a:xfrm>
            <a:off x="3712950" y="1514275"/>
            <a:ext cx="879900" cy="1319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3"/>
          <p:cNvSpPr/>
          <p:nvPr/>
        </p:nvSpPr>
        <p:spPr>
          <a:xfrm>
            <a:off x="4551150" y="1514275"/>
            <a:ext cx="879900" cy="13197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3"/>
          <p:cNvSpPr/>
          <p:nvPr/>
        </p:nvSpPr>
        <p:spPr>
          <a:xfrm>
            <a:off x="5389350" y="1514275"/>
            <a:ext cx="879900" cy="1319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3"/>
          <p:cNvSpPr/>
          <p:nvPr/>
        </p:nvSpPr>
        <p:spPr>
          <a:xfrm>
            <a:off x="6227550" y="1514275"/>
            <a:ext cx="879900" cy="1319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7065750" y="1514275"/>
            <a:ext cx="879900" cy="1319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"/>
          <p:cNvSpPr txBox="1"/>
          <p:nvPr/>
        </p:nvSpPr>
        <p:spPr>
          <a:xfrm>
            <a:off x="1380300" y="2884700"/>
            <a:ext cx="516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1" name="Google Shape;241;p33"/>
          <p:cNvSpPr txBox="1"/>
          <p:nvPr/>
        </p:nvSpPr>
        <p:spPr>
          <a:xfrm>
            <a:off x="7247700" y="2884700"/>
            <a:ext cx="516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42" name="Google Shape;242;p33"/>
          <p:cNvCxnSpPr>
            <a:stCxn id="240" idx="3"/>
            <a:endCxn id="241" idx="1"/>
          </p:cNvCxnSpPr>
          <p:nvPr/>
        </p:nvCxnSpPr>
        <p:spPr>
          <a:xfrm>
            <a:off x="1896300" y="3096200"/>
            <a:ext cx="53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represent other colors, we use vectors</a:t>
            </a:r>
            <a:endParaRPr/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100" y="1102450"/>
            <a:ext cx="3818248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34"/>
          <p:cNvCxnSpPr>
            <a:stCxn id="248" idx="3"/>
          </p:cNvCxnSpPr>
          <p:nvPr/>
        </p:nvCxnSpPr>
        <p:spPr>
          <a:xfrm flipH="1" rot="10800000">
            <a:off x="4774348" y="3003338"/>
            <a:ext cx="1172700" cy="9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34"/>
          <p:cNvSpPr txBox="1"/>
          <p:nvPr/>
        </p:nvSpPr>
        <p:spPr>
          <a:xfrm>
            <a:off x="6344775" y="2556188"/>
            <a:ext cx="11727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    Red </a:t>
            </a:r>
            <a:endParaRPr sz="1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❰ Green ❱ </a:t>
            </a:r>
            <a:endParaRPr sz="1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    Blue</a:t>
            </a:r>
            <a:endParaRPr sz="1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HW Review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Solutions</a:t>
            </a:r>
            <a:r>
              <a:rPr lang="en"/>
              <a:t> to Day 1 HW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are stored as a matrix of vectors</a:t>
            </a:r>
            <a:endParaRPr/>
          </a:p>
        </p:txBody>
      </p:sp>
      <p:cxnSp>
        <p:nvCxnSpPr>
          <p:cNvPr id="261" name="Google Shape;261;p36"/>
          <p:cNvCxnSpPr/>
          <p:nvPr/>
        </p:nvCxnSpPr>
        <p:spPr>
          <a:xfrm flipH="1" rot="10800000">
            <a:off x="4370513" y="2935638"/>
            <a:ext cx="1277400" cy="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36"/>
          <p:cNvSpPr/>
          <p:nvPr/>
        </p:nvSpPr>
        <p:spPr>
          <a:xfrm>
            <a:off x="5845650" y="2064175"/>
            <a:ext cx="2732400" cy="20133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color11  color12  color13 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color21 color22  color23  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color31  color32  color33  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.  .  .  .  .  .  .  .  .  .  .  .  .  .  .  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.  .  .  .  .  .  .  .  .  .  .  .  .  .  .    .  .  .  .  .  .  .  .  .  .  .  .  .  .  .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25" y="1209788"/>
            <a:ext cx="3810852" cy="346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Projects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Convolutions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Convolutions are a new type of operation</a:t>
            </a:r>
            <a:endParaRPr/>
          </a:p>
        </p:txBody>
      </p:sp>
      <p:pic>
        <p:nvPicPr>
          <p:cNvPr descr="Discrete convolutions, from probability to image processing and FFTs.&#10;Video on the continuous case: https://youtu.be/IaSGqQa5O-M&#10;Help fund future projects: https://www.patreon.com/3blue1brown&#10;Special thanks to these supporters: https://3b1b.co/lessons/convolutions#thanks&#10;An equally valuable form of support is to simply share the videos.&#10;&#10;Other videos I referenced&#10;&#10;Live lecture on image convolutions for the MIT Julia lab&#10;https://youtu.be/8rrHTtUzyZA&#10;&#10;Lecture on Discrete Fourier Transforms&#10;https://youtu.be/g8RkArhtCc4&#10;&#10;Reducible video on FFTs&#10;https://youtu.be/h7apO7q16V0&#10;&#10;Veritasium video on FFTs&#10;https://youtu.be/nmgFG7PUHfo&#10;&#10;A small correction for the integer multiplication algorithm mentioned at the end. A “straightforward” application of FFT results in a runtime of O(N * log(n) log(log(n)) ). That log(log(n)) term is tiny, but it is only recently in 2019, Harvey and van der Hoeven found an algorithm that removed that log(log(n)) term.&#10;&#10;Another small correction at 17:00. I describe O(N^2) as meaning &quot;the number of operations needed scales with N^2&quot;. However, this is technically what Theta(N^2) would mean. O(N^2) would mean that the number of operations needed is at most constant times N^2, in particular, it includes algorithms whose runtimes don't actually have any N^2 term, but which are bounded by it. The distinction doesn't matter in this case, since there is an explicit N^2 term.&#10;&#10;Thanks to these viewers for their contributions to translations&#10;Hebrew: Omer Tuchfeld&#10;Italian: Emanuele Vezzoli&#10;Vietnamese: lkhphuc&#10;&#10;--------&#10;&#10;These animations are largely made using a custom python library, manim.  See the FAQ comments here:&#10;https://www.3blue1brown.com/faq#manim&#10;https://github.com/3b1b/manim&#10;https://github.com/ManimCommunity/manim/&#10;&#10;You can find code for specific videos and projects here:&#10;https://github.com/3b1b/videos/&#10;&#10;Music by Vincent Rubinetti.&#10;https://www.vincentrubinetti.com/&#10;&#10;Download the music on Bandcamp:&#10;https://vincerubinetti.bandcamp.com/album/the-music-of-3blue1brown&#10;&#10;Stream the music on Spotify:&#10;https://open.spotify.com/album/1dVyjwS8FBqXhRunaG5W5u&#10;&#10;&#10;Timestamps&#10;0:00 - Where do convolutions show up?&#10;2:07 - Add two random variables&#10;6:28 - A simple example&#10;7:25 - Moving averages&#10;8:32 - Image processing&#10;13:42 - Measuring runtime&#10;14:40 - Polynomial multiplication&#10;18:10 - Speeding up with FFTs&#10;21:22 - Concluding thoughts&#10;&#10;------------------&#10;&#10;3blue1brown is a channel about animating math, in all senses of the word animate.  And you know the drill with YouTube, if you want to stay posted on new videos, subscribe: http://3b1b.co/subscribe&#10;&#10;Various social media stuffs:&#10;Website: https://www.3blue1brown.com&#10;Twitter: https://twitter.com/3blue1brown&#10;Reddit: https://www.reddit.com/r/3blue1brown&#10;Instagram: https://www.instagram.com/3blue1brown&#10;Patreon: https://patreon.com/3blue1brown&#10;Facebook: https://www.facebook.com/3blue1brown" id="279" name="Google Shape;279;p39" title="But what is a convolution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175" y="1093925"/>
            <a:ext cx="6421650" cy="361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/>
          <p:nvPr/>
        </p:nvSpPr>
        <p:spPr>
          <a:xfrm>
            <a:off x="2057100" y="4779600"/>
            <a:ext cx="50298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595959"/>
                </a:solidFill>
              </a:rPr>
              <a:t>From 3Blue1Brown</a:t>
            </a:r>
            <a:endParaRPr i="1" sz="9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Homework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of Day 1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7692"/>
              <a:buChar char="●"/>
            </a:pPr>
            <a:r>
              <a:rPr lang="en" sz="1950"/>
              <a:t>The print() function is super useful.</a:t>
            </a:r>
            <a:endParaRPr sz="1950"/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7692"/>
              <a:buChar char="●"/>
            </a:pPr>
            <a:r>
              <a:rPr lang="en" sz="1950"/>
              <a:t>Basic math and basic logic is easy to do in python</a:t>
            </a:r>
            <a:endParaRPr sz="1950"/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7692"/>
              <a:buChar char="●"/>
            </a:pPr>
            <a:r>
              <a:rPr lang="en" sz="1950"/>
              <a:t>There are different data types and data is stored in variables</a:t>
            </a:r>
            <a:endParaRPr sz="1950"/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7692"/>
              <a:buChar char="●"/>
            </a:pPr>
            <a:r>
              <a:rPr lang="en" sz="1950"/>
              <a:t>Lists are ordered lists of items</a:t>
            </a:r>
            <a:endParaRPr sz="1950"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71794"/>
              <a:buChar char="○"/>
            </a:pPr>
            <a:r>
              <a:rPr lang="en" sz="1950"/>
              <a:t>You can access</a:t>
            </a:r>
            <a:r>
              <a:rPr lang="en" sz="2100"/>
              <a:t> these items via index</a:t>
            </a:r>
            <a:endParaRPr sz="2100"/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7692"/>
              <a:buChar char="●"/>
            </a:pPr>
            <a:r>
              <a:rPr lang="en" sz="1950"/>
              <a:t>Loops loop through lists and run the same bit of code repeatedly</a:t>
            </a:r>
            <a:endParaRPr sz="1950"/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7692"/>
              <a:buChar char="●"/>
            </a:pPr>
            <a:r>
              <a:rPr lang="en" sz="1950"/>
              <a:t>Conditionals only run code if a condition is met</a:t>
            </a:r>
            <a:endParaRPr sz="1950"/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7692"/>
              <a:buChar char="●"/>
            </a:pPr>
            <a:r>
              <a:rPr lang="en" sz="1950"/>
              <a:t>Functions make doing complex code many times easier</a:t>
            </a:r>
            <a:endParaRPr sz="1950"/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7692"/>
              <a:buChar char="●"/>
            </a:pPr>
            <a:r>
              <a:rPr lang="en" sz="1950"/>
              <a:t>Classes are a collection of variables and functions</a:t>
            </a:r>
            <a:endParaRPr sz="1950"/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7692"/>
              <a:buChar char="●"/>
            </a:pPr>
            <a:r>
              <a:rPr lang="en" sz="1950"/>
              <a:t>Packages are a collection of classes and functions</a:t>
            </a:r>
            <a:endParaRPr sz="19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Vector?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way to think about vectors are as arrows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513" y="1017725"/>
            <a:ext cx="595697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2057100" y="4779600"/>
            <a:ext cx="50298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595959"/>
                </a:solidFill>
              </a:rPr>
              <a:t>From GeeksForGeeks</a:t>
            </a:r>
            <a:endParaRPr i="1" sz="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CS, vectors are often viewed of as lists of numbers that describe something</a:t>
            </a:r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2774100" y="4367625"/>
            <a:ext cx="35958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Color as a Vector: 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[Red, Green, Blue]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1835725" y="2064150"/>
            <a:ext cx="1513500" cy="1277400"/>
          </a:xfrm>
          <a:prstGeom prst="rect">
            <a:avLst/>
          </a:prstGeom>
          <a:solidFill>
            <a:srgbClr val="E2A30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" name="Google Shape;138;p21"/>
          <p:cNvCxnSpPr/>
          <p:nvPr/>
        </p:nvCxnSpPr>
        <p:spPr>
          <a:xfrm flipH="1" rot="10800000">
            <a:off x="3603025" y="2696550"/>
            <a:ext cx="16758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1"/>
          <p:cNvSpPr/>
          <p:nvPr/>
        </p:nvSpPr>
        <p:spPr>
          <a:xfrm>
            <a:off x="5786425" y="2064150"/>
            <a:ext cx="998400" cy="1277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in between these two views</a:t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263125"/>
            <a:ext cx="6096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2057100" y="4779600"/>
            <a:ext cx="50298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595959"/>
                </a:solidFill>
              </a:rPr>
              <a:t>From 3Blue1Brown</a:t>
            </a:r>
            <a:endParaRPr i="1" sz="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Dimensionality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vector has a </a:t>
            </a:r>
            <a:r>
              <a:rPr b="1" lang="en"/>
              <a:t>dimensionality</a:t>
            </a:r>
            <a:r>
              <a:rPr lang="en"/>
              <a:t> which describes how many dimensions are needed to describe 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arrows, the dimensionality is how many axes it uses - 2D vectors need an x-axis and a y-axis, 3D would need a z axis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lists, the dimensionality is equal to how many values there are. 2 values - 2D, 3 values - 3D, 100 values - 100D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Although the visual of dimensionality breaks down after 3D, higher dimension vectors very much exist.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Vectors: Head to Tail and Adding Numbers</a:t>
            </a:r>
            <a:endParaRPr/>
          </a:p>
        </p:txBody>
      </p:sp>
      <p:grpSp>
        <p:nvGrpSpPr>
          <p:cNvPr id="158" name="Google Shape;158;p24"/>
          <p:cNvGrpSpPr/>
          <p:nvPr/>
        </p:nvGrpSpPr>
        <p:grpSpPr>
          <a:xfrm>
            <a:off x="397542" y="1489115"/>
            <a:ext cx="4356716" cy="896623"/>
            <a:chOff x="1125150" y="2318050"/>
            <a:chExt cx="4763000" cy="1049050"/>
          </a:xfrm>
        </p:grpSpPr>
        <p:cxnSp>
          <p:nvCxnSpPr>
            <p:cNvPr id="159" name="Google Shape;159;p24"/>
            <p:cNvCxnSpPr/>
            <p:nvPr/>
          </p:nvCxnSpPr>
          <p:spPr>
            <a:xfrm flipH="1" rot="10800000">
              <a:off x="1125150" y="2318050"/>
              <a:ext cx="744600" cy="90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0" name="Google Shape;160;p24"/>
            <p:cNvCxnSpPr/>
            <p:nvPr/>
          </p:nvCxnSpPr>
          <p:spPr>
            <a:xfrm flipH="1" rot="10800000">
              <a:off x="2901675" y="2766400"/>
              <a:ext cx="702300" cy="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1" name="Google Shape;161;p24"/>
            <p:cNvSpPr/>
            <p:nvPr/>
          </p:nvSpPr>
          <p:spPr>
            <a:xfrm>
              <a:off x="2165675" y="2630900"/>
              <a:ext cx="321600" cy="338400"/>
            </a:xfrm>
            <a:prstGeom prst="mathPlus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4001450" y="2622500"/>
              <a:ext cx="439800" cy="338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3" name="Google Shape;163;p24"/>
            <p:cNvCxnSpPr/>
            <p:nvPr/>
          </p:nvCxnSpPr>
          <p:spPr>
            <a:xfrm flipH="1" rot="10800000">
              <a:off x="4441250" y="2462000"/>
              <a:ext cx="744600" cy="90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4" name="Google Shape;164;p24"/>
            <p:cNvCxnSpPr/>
            <p:nvPr/>
          </p:nvCxnSpPr>
          <p:spPr>
            <a:xfrm flipH="1" rot="10800000">
              <a:off x="5185850" y="2462000"/>
              <a:ext cx="702300" cy="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5" name="Google Shape;165;p24"/>
            <p:cNvCxnSpPr/>
            <p:nvPr/>
          </p:nvCxnSpPr>
          <p:spPr>
            <a:xfrm flipH="1" rot="10800000">
              <a:off x="4458275" y="2461800"/>
              <a:ext cx="1421100" cy="896700"/>
            </a:xfrm>
            <a:prstGeom prst="straightConnector1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66" name="Google Shape;166;p24"/>
          <p:cNvSpPr txBox="1"/>
          <p:nvPr/>
        </p:nvSpPr>
        <p:spPr>
          <a:xfrm>
            <a:off x="422925" y="2783425"/>
            <a:ext cx="27324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When adding arrows, your connect the </a:t>
            </a:r>
            <a:r>
              <a:rPr i="1" lang="en" sz="1500">
                <a:solidFill>
                  <a:schemeClr val="dk2"/>
                </a:solidFill>
              </a:rPr>
              <a:t>head</a:t>
            </a:r>
            <a:r>
              <a:rPr lang="en" sz="1500">
                <a:solidFill>
                  <a:schemeClr val="dk2"/>
                </a:solidFill>
              </a:rPr>
              <a:t> of one to the </a:t>
            </a:r>
            <a:r>
              <a:rPr i="1" lang="en" sz="1500">
                <a:solidFill>
                  <a:schemeClr val="dk2"/>
                </a:solidFill>
              </a:rPr>
              <a:t>tail</a:t>
            </a:r>
            <a:r>
              <a:rPr lang="en" sz="1500">
                <a:solidFill>
                  <a:schemeClr val="dk2"/>
                </a:solidFill>
              </a:rPr>
              <a:t> of the other and then draw the </a:t>
            </a:r>
            <a:r>
              <a:rPr b="1" lang="en" sz="1500">
                <a:solidFill>
                  <a:schemeClr val="dk2"/>
                </a:solidFill>
              </a:rPr>
              <a:t>new arrow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5405700" y="1539750"/>
            <a:ext cx="744600" cy="8460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6264510" y="1818158"/>
            <a:ext cx="294300" cy="2892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/>
          <p:nvPr/>
        </p:nvSpPr>
        <p:spPr>
          <a:xfrm>
            <a:off x="6673000" y="1539750"/>
            <a:ext cx="744600" cy="8460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7531794" y="1818154"/>
            <a:ext cx="402300" cy="2892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/>
          <p:nvPr/>
        </p:nvSpPr>
        <p:spPr>
          <a:xfrm>
            <a:off x="7940300" y="1539750"/>
            <a:ext cx="744600" cy="8460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5679100" y="2834325"/>
            <a:ext cx="27324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When adding lists of numbers, just line them up and add numbers on the same line.</a:t>
            </a:r>
            <a:endParaRPr b="1"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